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88" r:id="rId2"/>
    <p:sldId id="285" r:id="rId3"/>
    <p:sldId id="286" r:id="rId4"/>
    <p:sldId id="278" r:id="rId5"/>
    <p:sldId id="279" r:id="rId6"/>
    <p:sldId id="257" r:id="rId7"/>
    <p:sldId id="258" r:id="rId8"/>
    <p:sldId id="287" r:id="rId9"/>
    <p:sldId id="261" r:id="rId10"/>
    <p:sldId id="259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821"/>
  </p:normalViewPr>
  <p:slideViewPr>
    <p:cSldViewPr snapToGrid="0" snapToObjects="1"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4E3AA-87B8-FA44-B4B4-C121F5978DA8}" type="datetimeFigureOut">
              <a:rPr lang="en-US" smtClean="0"/>
              <a:t>4/5/16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83301-4ADC-B548-9150-1CE2AD1F2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841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76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898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273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873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883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4/5/16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61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4/5/16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015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4/5/16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3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4/5/16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529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4/5/16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35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4/5/16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52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34DD2-56BE-9A45-9064-645B7B75C26C}" type="datetimeFigureOut">
              <a:rPr lang="en-US" smtClean="0"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059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Economic History of the United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Economy.</a:t>
            </a:r>
          </a:p>
          <a:p>
            <a:endParaRPr lang="en-US" dirty="0"/>
          </a:p>
          <a:p>
            <a:r>
              <a:rPr lang="en-US" dirty="0" smtClean="0"/>
              <a:t>Essential Question for unit:</a:t>
            </a:r>
          </a:p>
          <a:p>
            <a:pPr lvl="1"/>
            <a:r>
              <a:rPr lang="en" dirty="0"/>
              <a:t>Have the actions of the national government, state governments, private individuals and companies, and non-governmental groups created the right balance between economic opportunities for individuals and the welfare (well-being) of all of the people?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13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Hamiltonian Economic Policy:</a:t>
            </a:r>
            <a:br>
              <a:rPr lang="en-US" dirty="0" smtClean="0">
                <a:latin typeface="Didot"/>
                <a:cs typeface="Didot"/>
              </a:rPr>
            </a:br>
            <a:r>
              <a:rPr lang="en-US" dirty="0" smtClean="0">
                <a:latin typeface="Didot"/>
                <a:cs typeface="Didot"/>
              </a:rPr>
              <a:t>The National Bank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95" y="1633349"/>
            <a:ext cx="5112324" cy="522465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Hamilton wanted to create a national bank.</a:t>
            </a:r>
          </a:p>
          <a:p>
            <a:r>
              <a:rPr lang="en-US" dirty="0" smtClean="0">
                <a:latin typeface="Didot"/>
                <a:cs typeface="Didot"/>
              </a:rPr>
              <a:t>Bank would be a chartered corporation (the weird public/private entity of the pre-capitalist world)</a:t>
            </a:r>
          </a:p>
          <a:p>
            <a:r>
              <a:rPr lang="en-US" dirty="0" smtClean="0">
                <a:latin typeface="Didot"/>
                <a:cs typeface="Didot"/>
              </a:rPr>
              <a:t>What Would the Bank Do?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Would have a monopoly on the government’s banking business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Would be controlled by directors 20% would be appointed by the government</a:t>
            </a:r>
            <a:endParaRPr lang="en-US" dirty="0">
              <a:latin typeface="Didot"/>
              <a:cs typeface="Didot"/>
            </a:endParaRPr>
          </a:p>
          <a:p>
            <a:pPr lvl="1"/>
            <a:r>
              <a:rPr lang="en-US" dirty="0" smtClean="0">
                <a:latin typeface="Didot"/>
                <a:cs typeface="Didot"/>
              </a:rPr>
              <a:t>Would provide loans and currency to businesses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Would give the government a safe place to deposit federal funds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Help collect taxes and disburse the governments expenditures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firstb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219" y="2646628"/>
            <a:ext cx="3840781" cy="296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38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08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Didot"/>
                <a:cs typeface="Didot"/>
              </a:rPr>
              <a:t>Hamiltonian Economic Policy</a:t>
            </a:r>
            <a:br>
              <a:rPr lang="en-US" sz="3200" dirty="0" smtClean="0">
                <a:latin typeface="Didot"/>
                <a:cs typeface="Didot"/>
              </a:rPr>
            </a:br>
            <a:r>
              <a:rPr lang="en-US" sz="3200" dirty="0" smtClean="0">
                <a:latin typeface="Didot"/>
                <a:cs typeface="Didot"/>
              </a:rPr>
              <a:t>Debt &amp; New Taxes</a:t>
            </a:r>
            <a:endParaRPr lang="en-US" sz="32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835" y="1151308"/>
            <a:ext cx="8535723" cy="546597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Wanted the federal government to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 take ownership of existing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 Revolutionary War debt which was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 now held in the hands of private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(and wealthy) speculators.</a:t>
            </a:r>
          </a:p>
          <a:p>
            <a:r>
              <a:rPr lang="en-US" dirty="0" smtClean="0">
                <a:latin typeface="Didot"/>
                <a:cs typeface="Didot"/>
              </a:rPr>
              <a:t>US would fund this debt and raise </a:t>
            </a:r>
          </a:p>
          <a:p>
            <a:pPr marL="0" indent="0">
              <a:buNone/>
            </a:pPr>
            <a:r>
              <a:rPr lang="en-US" dirty="0" smtClean="0">
                <a:latin typeface="Didot"/>
                <a:cs typeface="Didot"/>
              </a:rPr>
              <a:t>     money through the selling of bonds.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Didn’t envision paying off and eliminating debt, he wanted instead to create a large and permanent national debt with new bonds being issues as old ones were paid off.  </a:t>
            </a:r>
          </a:p>
          <a:p>
            <a:r>
              <a:rPr lang="en-US" dirty="0" smtClean="0">
                <a:latin typeface="Didot"/>
                <a:cs typeface="Didot"/>
              </a:rPr>
              <a:t>Proposed the creation of two new taxes to fund this debt: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Excise tax to be paid by the distillers of alcoholic liquors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Would fall most heavily on the whiskey distillers of the backcountry, especially in Pennsylvania, Virginia, and North Carolina—small farmers who converted part of their corn and rye crop into whiskey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Import Tariff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Would raise revenue but also protect American manufacturing from foreign competition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In his “Report on Manufactures” of 1791, Hamilton envisioned a grand scheme for stimulating the growth of industry in the United States.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 descr="ir01excis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170" y="1151308"/>
            <a:ext cx="3223830" cy="201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0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Constitutional Framework for the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r>
              <a:rPr lang="en-US" dirty="0" smtClean="0"/>
              <a:t>1. </a:t>
            </a:r>
            <a:r>
              <a:rPr lang="en" dirty="0" smtClean="0"/>
              <a:t>What </a:t>
            </a:r>
            <a:r>
              <a:rPr lang="en" dirty="0"/>
              <a:t>in the U.S. Constitution says that the national government can take steps to regulate the economy?</a:t>
            </a:r>
          </a:p>
          <a:p>
            <a:pPr lvl="0">
              <a:spcBef>
                <a:spcPts val="0"/>
              </a:spcBef>
              <a:buNone/>
            </a:pPr>
            <a:endParaRPr lang="en-US" dirty="0" smtClean="0"/>
          </a:p>
          <a:p>
            <a:pPr lvl="0">
              <a:spcBef>
                <a:spcPts val="0"/>
              </a:spcBef>
              <a:buNone/>
            </a:pPr>
            <a:r>
              <a:rPr lang="en-US" dirty="0" smtClean="0"/>
              <a:t>2. </a:t>
            </a:r>
            <a:r>
              <a:rPr lang="en" dirty="0" smtClean="0"/>
              <a:t>What </a:t>
            </a:r>
            <a:r>
              <a:rPr lang="en" dirty="0"/>
              <a:t>limitations does the U.S. Constitution place on the national government’s ability to regulate the economy?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4832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>
                <a:latin typeface="Roboto"/>
                <a:ea typeface="Roboto"/>
                <a:cs typeface="Roboto"/>
                <a:sym typeface="Roboto"/>
              </a:rPr>
              <a:t>What role should the national government play in shaping the economy?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7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Economic Conflict in the Early Years of the Republic 1789-1837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380" y="1067540"/>
            <a:ext cx="8535723" cy="5324382"/>
          </a:xfrm>
        </p:spPr>
        <p:txBody>
          <a:bodyPr>
            <a:normAutofit lnSpcReduction="10000"/>
          </a:bodyPr>
          <a:lstStyle/>
          <a:p>
            <a:endParaRPr lang="en-US" dirty="0" smtClean="0">
              <a:latin typeface="Didot"/>
              <a:cs typeface="Didot"/>
            </a:endParaRPr>
          </a:p>
          <a:p>
            <a:r>
              <a:rPr lang="en-US" dirty="0" smtClean="0">
                <a:latin typeface="Didot"/>
                <a:cs typeface="Didot"/>
              </a:rPr>
              <a:t>The early years of America were characterized by considerable debate between two competing visions of America</a:t>
            </a:r>
          </a:p>
          <a:p>
            <a:r>
              <a:rPr lang="en-US" dirty="0" smtClean="0">
                <a:latin typeface="Didot"/>
                <a:cs typeface="Didot"/>
              </a:rPr>
              <a:t>This debate dominated these early years, and was only strengthened as the North and South continued to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develop unique economic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characteristics through the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1800s.</a:t>
            </a:r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546600"/>
            <a:ext cx="3505200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66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9769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Competing Economic Ideas of the Period</a:t>
            </a:r>
            <a:endParaRPr lang="en-US" dirty="0">
              <a:latin typeface="Didot"/>
              <a:cs typeface="Dido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67341"/>
              </p:ext>
            </p:extLst>
          </p:nvPr>
        </p:nvGraphicFramePr>
        <p:xfrm>
          <a:off x="225336" y="1544448"/>
          <a:ext cx="8501283" cy="506476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833761"/>
                <a:gridCol w="2833761"/>
                <a:gridCol w="283376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Didot"/>
                          <a:cs typeface="Didot"/>
                        </a:rPr>
                        <a:t>Agrarian</a:t>
                      </a:r>
                      <a:r>
                        <a:rPr lang="en-US" sz="2600" baseline="0" dirty="0" smtClean="0">
                          <a:latin typeface="Didot"/>
                          <a:cs typeface="Didot"/>
                        </a:rPr>
                        <a:t>ism</a:t>
                      </a:r>
                      <a:endParaRPr lang="en-US" sz="2600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Didot"/>
                          <a:cs typeface="Didot"/>
                        </a:rPr>
                        <a:t>Industrialism</a:t>
                      </a:r>
                      <a:endParaRPr lang="en-US" sz="2600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Didot"/>
                          <a:cs typeface="Didot"/>
                        </a:rPr>
                        <a:t>Vision for the US</a:t>
                      </a:r>
                      <a:r>
                        <a:rPr lang="en-US" b="1" baseline="0" dirty="0" smtClean="0">
                          <a:latin typeface="Didot"/>
                          <a:cs typeface="Didot"/>
                        </a:rPr>
                        <a:t> Economy</a:t>
                      </a:r>
                      <a:endParaRPr lang="en-US" b="1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Small</a:t>
                      </a:r>
                      <a:r>
                        <a:rPr lang="en-US" baseline="0" dirty="0" smtClean="0">
                          <a:latin typeface="Didot"/>
                          <a:cs typeface="Didot"/>
                        </a:rPr>
                        <a:t> nation of independent farmers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Major industrial and commercial global</a:t>
                      </a:r>
                      <a:r>
                        <a:rPr lang="en-US" baseline="0" dirty="0" smtClean="0">
                          <a:latin typeface="Didot"/>
                          <a:cs typeface="Didot"/>
                        </a:rPr>
                        <a:t> power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Didot"/>
                          <a:cs typeface="Didot"/>
                        </a:rPr>
                        <a:t>View of Government’s Role</a:t>
                      </a:r>
                      <a:r>
                        <a:rPr lang="en-US" b="1" baseline="0" dirty="0" smtClean="0">
                          <a:latin typeface="Didot"/>
                          <a:cs typeface="Didot"/>
                        </a:rPr>
                        <a:t> in the Economy</a:t>
                      </a:r>
                      <a:endParaRPr lang="en-US" b="1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Government should only interfere to</a:t>
                      </a:r>
                      <a:r>
                        <a:rPr lang="en-US" baseline="0" dirty="0" smtClean="0">
                          <a:latin typeface="Didot"/>
                          <a:cs typeface="Didot"/>
                        </a:rPr>
                        <a:t> eliminate barriers to economic liberty among ordinary Americans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Government</a:t>
                      </a:r>
                      <a:r>
                        <a:rPr lang="en-US" baseline="0" dirty="0" smtClean="0">
                          <a:latin typeface="Didot"/>
                          <a:cs typeface="Didot"/>
                        </a:rPr>
                        <a:t> should use its power to promote industry; Government should not interfere however with business contracts and transactions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Didot"/>
                          <a:cs typeface="Didot"/>
                        </a:rPr>
                        <a:t>Region who Endorses</a:t>
                      </a:r>
                      <a:endParaRPr lang="en-US" b="1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South and West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Northeast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Didot"/>
                          <a:cs typeface="Didot"/>
                        </a:rPr>
                        <a:t>Associated Political Parties</a:t>
                      </a:r>
                      <a:endParaRPr lang="en-US" b="1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Republicans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Democrats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Federalists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Whigs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Didot"/>
                          <a:cs typeface="Didot"/>
                        </a:rPr>
                        <a:t>Key Figures</a:t>
                      </a:r>
                      <a:endParaRPr lang="en-US" b="1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Thomas Jefferson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James Madison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Andrew</a:t>
                      </a:r>
                      <a:r>
                        <a:rPr lang="en-US" baseline="0" dirty="0" smtClean="0">
                          <a:latin typeface="Didot"/>
                          <a:cs typeface="Didot"/>
                        </a:rPr>
                        <a:t> Jackson</a:t>
                      </a:r>
                      <a:endParaRPr lang="en-US" dirty="0" smtClean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Alexander Hamilton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John Adams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John Marshall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295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0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Didot"/>
                <a:cs typeface="Didot"/>
              </a:rPr>
              <a:t>The Debate Begins! </a:t>
            </a:r>
            <a:br>
              <a:rPr lang="en-US" sz="3200" dirty="0" smtClean="0">
                <a:latin typeface="Didot"/>
                <a:cs typeface="Didot"/>
              </a:rPr>
            </a:br>
            <a:r>
              <a:rPr lang="en-US" sz="3200" dirty="0" smtClean="0">
                <a:latin typeface="Didot"/>
                <a:cs typeface="Didot"/>
              </a:rPr>
              <a:t>1789-1801</a:t>
            </a:r>
            <a:endParaRPr lang="en-US" sz="32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790" y="1194500"/>
            <a:ext cx="8400010" cy="56634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For the first 12 years under the Constitution, debate over the nature of the American economy raged.</a:t>
            </a:r>
          </a:p>
          <a:p>
            <a:r>
              <a:rPr lang="en-US" dirty="0" smtClean="0">
                <a:latin typeface="Didot"/>
                <a:cs typeface="Didot"/>
              </a:rPr>
              <a:t>As the heart of the controversies was a basic difference in philosophy that had been at the heart of the debate over the Constitution:</a:t>
            </a:r>
          </a:p>
          <a:p>
            <a:pPr lvl="1"/>
            <a:r>
              <a:rPr lang="en-US" b="1" dirty="0" smtClean="0">
                <a:latin typeface="Didot"/>
                <a:cs typeface="Didot"/>
              </a:rPr>
              <a:t>Federalists: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America required a strong, national government.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Country's mission was to become a genuine nation-state with centralized authority, a complex commercial economy, and a proud standing in world affairs.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Alexander Hamilton and John Adams</a:t>
            </a:r>
          </a:p>
          <a:p>
            <a:pPr lvl="1"/>
            <a:r>
              <a:rPr lang="en-US" b="1" dirty="0" smtClean="0">
                <a:latin typeface="Didot"/>
                <a:cs typeface="Didot"/>
              </a:rPr>
              <a:t>Anti-Federalists: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America required a weak </a:t>
            </a:r>
          </a:p>
          <a:p>
            <a:pPr marL="914400" lvl="2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central government with power </a:t>
            </a:r>
          </a:p>
          <a:p>
            <a:pPr marL="914400" lvl="2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left to the states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America should remain </a:t>
            </a:r>
          </a:p>
          <a:p>
            <a:pPr marL="914400" lvl="2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predominantly rural and agrarian; </a:t>
            </a:r>
          </a:p>
          <a:p>
            <a:pPr marL="914400" lvl="2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not highly commercial or urban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Thomas Jefferson and James </a:t>
            </a:r>
          </a:p>
          <a:p>
            <a:pPr marL="914400" lvl="2" indent="0">
              <a:buNone/>
            </a:pPr>
            <a:r>
              <a:rPr lang="en-US" dirty="0" smtClean="0">
                <a:latin typeface="Didot"/>
                <a:cs typeface="Didot"/>
              </a:rPr>
              <a:t>     Madison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914900"/>
            <a:ext cx="41910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7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Federalists Take Power</a:t>
            </a:r>
            <a:br>
              <a:rPr lang="en-US" dirty="0" smtClean="0">
                <a:latin typeface="Didot"/>
                <a:cs typeface="Didot"/>
              </a:rPr>
            </a:br>
            <a:r>
              <a:rPr lang="en-US" dirty="0" smtClean="0">
                <a:latin typeface="Didot"/>
                <a:cs typeface="Didot"/>
              </a:rPr>
              <a:t>1789-1801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58588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Under the Presidency of George Washington and then John Adams, the U.S. was ruled by Federalists for the first 12 years of its founding.</a:t>
            </a:r>
          </a:p>
          <a:p>
            <a:r>
              <a:rPr lang="en-US" dirty="0" smtClean="0">
                <a:latin typeface="Didot"/>
                <a:cs typeface="Didot"/>
              </a:rPr>
              <a:t>This “luck” went far to establish a precedence for how the American economy should be structured and what the role of the federal government in the economy should be</a:t>
            </a:r>
          </a:p>
          <a:p>
            <a:r>
              <a:rPr lang="en-US" dirty="0" smtClean="0">
                <a:latin typeface="Didot"/>
                <a:cs typeface="Didot"/>
              </a:rPr>
              <a:t>Architect of the U.S. economy during this period: Alexander Hamilton (Secretary of the Treasury under Washington)</a:t>
            </a:r>
          </a:p>
        </p:txBody>
      </p:sp>
      <p:pic>
        <p:nvPicPr>
          <p:cNvPr id="4" name="Picture 3" descr="Alexander_Hamilt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080" y="2350991"/>
            <a:ext cx="2918536" cy="238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56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Summarize Hamilton’s vision for our economy?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18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Hamilton’s Economic Vision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Offered a vision of the sort of nation America should become—a nation with a wealthy, enlightened ruling class, a vigorous, independent commercial economy, and a thriving industrial sector; a nation able to play a prominent role in world economic affairs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 descr="220px-US10dollarbill-Series_2004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201" y="5023866"/>
            <a:ext cx="4338812" cy="183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6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1180</TotalTime>
  <Words>778</Words>
  <Application>Microsoft Macintosh PowerPoint</Application>
  <PresentationFormat>On-screen Show (4:3)</PresentationFormat>
  <Paragraphs>91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Didot</vt:lpstr>
      <vt:lpstr>Roboto</vt:lpstr>
      <vt:lpstr>Office Theme</vt:lpstr>
      <vt:lpstr>Economic History of the United States</vt:lpstr>
      <vt:lpstr>Constitutional Framework for the Economy</vt:lpstr>
      <vt:lpstr> </vt:lpstr>
      <vt:lpstr>Economic Conflict in the Early Years of the Republic 1789-1837</vt:lpstr>
      <vt:lpstr>Competing Economic Ideas of the Period</vt:lpstr>
      <vt:lpstr>The Debate Begins!  1789-1801</vt:lpstr>
      <vt:lpstr>Federalists Take Power 1789-1801</vt:lpstr>
      <vt:lpstr>Using homework</vt:lpstr>
      <vt:lpstr>Hamilton’s Economic Vision</vt:lpstr>
      <vt:lpstr>Hamiltonian Economic Policy: The National Bank</vt:lpstr>
      <vt:lpstr>Hamiltonian Economic Policy Debt &amp; New Taxes</vt:lpstr>
    </vt:vector>
  </TitlesOfParts>
  <Company>Wellesley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WPS</dc:creator>
  <cp:lastModifiedBy>Microsoft Office User</cp:lastModifiedBy>
  <cp:revision>44</cp:revision>
  <dcterms:created xsi:type="dcterms:W3CDTF">2015-01-26T18:03:16Z</dcterms:created>
  <dcterms:modified xsi:type="dcterms:W3CDTF">2016-04-06T02:18:00Z</dcterms:modified>
</cp:coreProperties>
</file>